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notesMasterIdLst>
    <p:notesMasterId r:id="rId23"/>
  </p:notesMasterIdLst>
  <p:sldIdLst>
    <p:sldId id="256" r:id="rId2"/>
    <p:sldId id="276" r:id="rId3"/>
    <p:sldId id="277" r:id="rId4"/>
    <p:sldId id="279" r:id="rId5"/>
    <p:sldId id="278" r:id="rId6"/>
    <p:sldId id="280" r:id="rId7"/>
    <p:sldId id="282" r:id="rId8"/>
    <p:sldId id="266" r:id="rId9"/>
    <p:sldId id="281" r:id="rId10"/>
    <p:sldId id="283" r:id="rId11"/>
    <p:sldId id="284" r:id="rId12"/>
    <p:sldId id="285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14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9381D-B054-4E55-9266-8B3165F3AC98}" type="datetimeFigureOut">
              <a:rPr lang="nl-NL" smtClean="0"/>
              <a:t>23-3-2017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A6E4C6-F971-4BE8-8BDD-3B22E92FE7E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055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062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177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6010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577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3466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2205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70347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2573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954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3718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0306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0005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790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35187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764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640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7772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6B4A3-4212-4E39-93DE-E053E8F69C28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DF73-85D2-4237-9B32-053DBDB0C312}" type="slidenum">
              <a:rPr kumimoji="0" lang="en-US" smtClean="0"/>
              <a:t>‹nr.›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9337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  <p:sldLayoutId id="214748392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_VSEXDsHtx4&amp;feature=relate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TJbC4fznm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VMYj9wQpCNM&amp;feature=relate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77" y="5445224"/>
            <a:ext cx="6553200" cy="1219200"/>
          </a:xfrm>
        </p:spPr>
        <p:txBody>
          <a:bodyPr>
            <a:noAutofit/>
          </a:bodyPr>
          <a:lstStyle/>
          <a:p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MODULE 07 GERIATRIE EN DEMENTIE</a:t>
            </a:r>
            <a:b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r>
              <a:rPr lang="nl-N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PPt</a:t>
            </a:r>
            <a:r>
              <a:rPr lang="nl-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 dementie 1</a:t>
            </a:r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/>
            </a:r>
            <a:b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</a:br>
            <a:endParaRPr lang="nl-N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42" y="260648"/>
            <a:ext cx="3260735" cy="3380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5" y="1196751"/>
            <a:ext cx="4530383" cy="3020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08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2"/>
          <p:cNvSpPr txBox="1">
            <a:spLocks/>
          </p:cNvSpPr>
          <p:nvPr/>
        </p:nvSpPr>
        <p:spPr bwMode="auto">
          <a:xfrm>
            <a:off x="683568" y="1844824"/>
            <a:ext cx="846043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lvl1pPr marL="4572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C8228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400" b="1" dirty="0">
                <a:latin typeface="Calibri Light" panose="020F0302020204030204" pitchFamily="34" charset="0"/>
              </a:rPr>
              <a:t>Bloedvoorziening in de hersenen is verstoord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nl-NL" sz="3200" b="1" dirty="0">
                <a:latin typeface="Calibri Light" panose="020F0302020204030204" pitchFamily="34" charset="0"/>
              </a:rPr>
              <a:t>Door aantasting bloedvaten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nl-NL" sz="3200" b="1" dirty="0">
                <a:latin typeface="Calibri Light" panose="020F0302020204030204" pitchFamily="34" charset="0"/>
              </a:rPr>
              <a:t>Door kleine verstoppingen van de bloedvaten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nl-NL" sz="3200" b="1" dirty="0">
                <a:latin typeface="Calibri Light" panose="020F0302020204030204" pitchFamily="34" charset="0"/>
              </a:rPr>
              <a:t>Gevolg van CVA</a:t>
            </a:r>
          </a:p>
          <a:p>
            <a:pPr marL="342900" indent="-342900">
              <a:buFont typeface="Wingdings" pitchFamily="2" charset="2"/>
              <a:buChar char="§"/>
            </a:pPr>
            <a:endParaRPr lang="nl-NL" sz="3400" b="1" dirty="0">
              <a:latin typeface="Calibri Light" panose="020F030202020403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nl-NL" sz="3400" b="1" dirty="0">
                <a:latin typeface="Calibri Light" panose="020F0302020204030204" pitchFamily="34" charset="0"/>
              </a:rPr>
              <a:t>Ziekteverloop stapsgewijs, soms sluipend.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nl-NL" sz="3400" b="1" dirty="0">
                <a:latin typeface="Calibri Light" panose="020F0302020204030204" pitchFamily="34" charset="0"/>
              </a:rPr>
              <a:t>Symptomen niet gelijk over hersenfuncties verdeeld, hangt af van getroffen gebied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nl-NL" sz="3400" b="1" dirty="0">
                <a:latin typeface="Calibri Light" panose="020F0302020204030204" pitchFamily="34" charset="0"/>
              </a:rPr>
              <a:t>Op den duur niet meer te onderscheiden van Alzheimer</a:t>
            </a:r>
          </a:p>
          <a:p>
            <a:pPr marL="342900" indent="-342900">
              <a:buFont typeface="Wingdings" pitchFamily="2" charset="2"/>
              <a:buChar char="§"/>
            </a:pPr>
            <a:endParaRPr lang="nl-NL" sz="2400" b="1" dirty="0"/>
          </a:p>
          <a:p>
            <a:pPr marL="342900" indent="-342900">
              <a:buFont typeface="Wingdings" pitchFamily="2" charset="2"/>
              <a:buChar char="§"/>
            </a:pPr>
            <a:endParaRPr lang="nl-NL" sz="24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073698" y="620688"/>
            <a:ext cx="8062912" cy="1140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nl-NL" dirty="0">
                <a:latin typeface="Calibri Light" panose="020F0302020204030204" pitchFamily="34" charset="0"/>
              </a:rPr>
              <a:t>Vasculaire Dementie/</a:t>
            </a:r>
            <a:br>
              <a:rPr lang="nl-NL" dirty="0">
                <a:latin typeface="Calibri Light" panose="020F0302020204030204" pitchFamily="34" charset="0"/>
              </a:rPr>
            </a:br>
            <a:r>
              <a:rPr lang="nl-NL" dirty="0">
                <a:latin typeface="Calibri Light" panose="020F0302020204030204" pitchFamily="34" charset="0"/>
              </a:rPr>
              <a:t>Multi-infarct dementie</a:t>
            </a:r>
          </a:p>
        </p:txBody>
      </p:sp>
    </p:spTree>
    <p:extLst>
      <p:ext uri="{BB962C8B-B14F-4D97-AF65-F5344CB8AC3E}">
        <p14:creationId xmlns:p14="http://schemas.microsoft.com/office/powerpoint/2010/main" val="4020329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2"/>
          <p:cNvSpPr txBox="1">
            <a:spLocks/>
          </p:cNvSpPr>
          <p:nvPr/>
        </p:nvSpPr>
        <p:spPr bwMode="auto">
          <a:xfrm>
            <a:off x="827584" y="2204864"/>
            <a:ext cx="813690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C8228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Combinatie verschijnselen dementie en ziekte van Parkinson. Hierdoor moeilijk vast te stellen.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Veroorzaakt door </a:t>
            </a:r>
            <a:r>
              <a:rPr lang="nl-NL" sz="2400" b="1" dirty="0" err="1">
                <a:latin typeface="Calibri Light" panose="020F0302020204030204" pitchFamily="34" charset="0"/>
              </a:rPr>
              <a:t>Lewy</a:t>
            </a:r>
            <a:r>
              <a:rPr lang="nl-NL" sz="2400" b="1" dirty="0">
                <a:latin typeface="Calibri Light" panose="020F0302020204030204" pitchFamily="34" charset="0"/>
              </a:rPr>
              <a:t> </a:t>
            </a:r>
            <a:r>
              <a:rPr lang="nl-NL" sz="2400" b="1" dirty="0" err="1">
                <a:latin typeface="Calibri Light" panose="020F0302020204030204" pitchFamily="34" charset="0"/>
              </a:rPr>
              <a:t>Bodies</a:t>
            </a:r>
            <a:r>
              <a:rPr lang="nl-NL" sz="2400" b="1" dirty="0">
                <a:latin typeface="Calibri Light" panose="020F0302020204030204" pitchFamily="34" charset="0"/>
              </a:rPr>
              <a:t> (ingekapselde eiwitten) in de hersenen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Achteruitgang in verstandelijk functioneren gecombineerd met </a:t>
            </a:r>
            <a:r>
              <a:rPr lang="nl-NL" sz="2400" b="1" dirty="0" err="1">
                <a:latin typeface="Calibri Light" panose="020F0302020204030204" pitchFamily="34" charset="0"/>
              </a:rPr>
              <a:t>tremoren</a:t>
            </a:r>
            <a:r>
              <a:rPr lang="nl-NL" sz="2400" b="1" dirty="0">
                <a:latin typeface="Calibri Light" panose="020F0302020204030204" pitchFamily="34" charset="0"/>
              </a:rPr>
              <a:t>, stijfheid, gebogen houding, langzame beweging.</a:t>
            </a:r>
          </a:p>
          <a:p>
            <a:pPr marL="342900" indent="-342900">
              <a:buFont typeface="Wingdings" pitchFamily="2" charset="2"/>
              <a:buChar char="§"/>
            </a:pPr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  <a:p>
            <a:endParaRPr lang="nl-NL" sz="24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081088" y="476672"/>
            <a:ext cx="8062912" cy="1068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nl-NL" dirty="0" err="1">
                <a:latin typeface="Calibri Light" panose="020F0302020204030204" pitchFamily="34" charset="0"/>
              </a:rPr>
              <a:t>Lewy</a:t>
            </a:r>
            <a:r>
              <a:rPr lang="nl-NL" dirty="0">
                <a:latin typeface="Calibri Light" panose="020F0302020204030204" pitchFamily="34" charset="0"/>
              </a:rPr>
              <a:t> Body Dementie</a:t>
            </a:r>
          </a:p>
        </p:txBody>
      </p:sp>
    </p:spTree>
    <p:extLst>
      <p:ext uri="{BB962C8B-B14F-4D97-AF65-F5344CB8AC3E}">
        <p14:creationId xmlns:p14="http://schemas.microsoft.com/office/powerpoint/2010/main" val="3216588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2"/>
          <p:cNvSpPr txBox="1">
            <a:spLocks/>
          </p:cNvSpPr>
          <p:nvPr/>
        </p:nvSpPr>
        <p:spPr bwMode="auto">
          <a:xfrm>
            <a:off x="827584" y="2420888"/>
            <a:ext cx="813690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C8228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In het begin weinig verschijnselen: met name </a:t>
            </a:r>
            <a:r>
              <a:rPr lang="nl-NL" sz="2400" b="1" dirty="0" err="1">
                <a:latin typeface="Calibri Light" panose="020F0302020204030204" pitchFamily="34" charset="0"/>
              </a:rPr>
              <a:t>aandachtsstoornissen</a:t>
            </a:r>
            <a:r>
              <a:rPr lang="nl-NL" sz="2400" b="1" dirty="0">
                <a:latin typeface="Calibri Light" panose="020F0302020204030204" pitchFamily="34" charset="0"/>
              </a:rPr>
              <a:t> en moeite met benoemen van dingen.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Geheugen en de mogelijkheid om handelingen uit te voeren blijven lang behouden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Hallucinaties/wanen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Mate van dementie erg schommelend van dag tot dag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2159496" y="620688"/>
            <a:ext cx="6553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nl-NL" dirty="0">
                <a:latin typeface="Calibri Light" panose="020F0302020204030204" pitchFamily="34" charset="0"/>
              </a:rPr>
              <a:t>Kenmerken </a:t>
            </a:r>
            <a:r>
              <a:rPr lang="nl-NL" dirty="0" err="1">
                <a:latin typeface="Calibri Light" panose="020F0302020204030204" pitchFamily="34" charset="0"/>
              </a:rPr>
              <a:t>Lewy</a:t>
            </a:r>
            <a:r>
              <a:rPr lang="nl-NL" dirty="0">
                <a:latin typeface="Calibri Light" panose="020F0302020204030204" pitchFamily="34" charset="0"/>
              </a:rPr>
              <a:t> </a:t>
            </a:r>
            <a:r>
              <a:rPr lang="nl-NL" dirty="0" smtClean="0">
                <a:latin typeface="Calibri Light" panose="020F0302020204030204" pitchFamily="34" charset="0"/>
              </a:rPr>
              <a:t>Body </a:t>
            </a:r>
            <a:r>
              <a:rPr lang="nl-NL" dirty="0">
                <a:latin typeface="Calibri Light" panose="020F0302020204030204" pitchFamily="34" charset="0"/>
              </a:rPr>
              <a:t>Dementie</a:t>
            </a:r>
          </a:p>
        </p:txBody>
      </p:sp>
    </p:spTree>
    <p:extLst>
      <p:ext uri="{BB962C8B-B14F-4D97-AF65-F5344CB8AC3E}">
        <p14:creationId xmlns:p14="http://schemas.microsoft.com/office/powerpoint/2010/main" val="197999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839828"/>
            <a:ext cx="6377940" cy="1293028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Calibri Light" panose="020F0302020204030204" pitchFamily="34" charset="0"/>
              </a:rPr>
              <a:t>Preseniele dementie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2132856"/>
            <a:ext cx="7062192" cy="3840163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>
                <a:latin typeface="Calibri Light" panose="020F0302020204030204" pitchFamily="34" charset="0"/>
              </a:rPr>
              <a:t>Dementie die optreedt voor het 65</a:t>
            </a:r>
            <a:r>
              <a:rPr lang="nl-NL" sz="2400" b="1" baseline="30000" dirty="0">
                <a:latin typeface="Calibri Light" panose="020F0302020204030204" pitchFamily="34" charset="0"/>
              </a:rPr>
              <a:t>e</a:t>
            </a:r>
            <a:r>
              <a:rPr lang="nl-NL" sz="2400" b="1" dirty="0">
                <a:latin typeface="Calibri Light" panose="020F0302020204030204" pitchFamily="34" charset="0"/>
              </a:rPr>
              <a:t> levensjaar</a:t>
            </a:r>
          </a:p>
          <a:p>
            <a:pPr>
              <a:buFont typeface="Wingdings" pitchFamily="2" charset="2"/>
              <a:buChar char="§"/>
            </a:pPr>
            <a:endParaRPr lang="nl-NL" b="1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Ziekte van </a:t>
            </a:r>
            <a:r>
              <a:rPr lang="nl-NL" sz="2400" b="1" dirty="0" err="1">
                <a:latin typeface="Calibri Light" panose="020F0302020204030204" pitchFamily="34" charset="0"/>
              </a:rPr>
              <a:t>Pick</a:t>
            </a:r>
            <a:endParaRPr lang="nl-NL" sz="2400" b="1" dirty="0">
              <a:latin typeface="Calibri Light" panose="020F030202020403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Ziekte van </a:t>
            </a:r>
            <a:r>
              <a:rPr lang="nl-NL" sz="2400" b="1" dirty="0" err="1">
                <a:latin typeface="Calibri Light" panose="020F0302020204030204" pitchFamily="34" charset="0"/>
              </a:rPr>
              <a:t>Creutzfeldt</a:t>
            </a:r>
            <a:r>
              <a:rPr lang="nl-NL" sz="2400" b="1" dirty="0">
                <a:latin typeface="Calibri Light" panose="020F0302020204030204" pitchFamily="34" charset="0"/>
              </a:rPr>
              <a:t> Jakob </a:t>
            </a:r>
          </a:p>
        </p:txBody>
      </p:sp>
    </p:spTree>
    <p:extLst>
      <p:ext uri="{BB962C8B-B14F-4D97-AF65-F5344CB8AC3E}">
        <p14:creationId xmlns:p14="http://schemas.microsoft.com/office/powerpoint/2010/main" val="4008551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400" dirty="0">
                <a:latin typeface="Calibri Light" panose="020F0302020204030204" pitchFamily="34" charset="0"/>
              </a:rPr>
              <a:t>Ziekte van </a:t>
            </a:r>
            <a:r>
              <a:rPr lang="nl-NL" sz="4400" dirty="0" err="1">
                <a:latin typeface="Calibri Light" panose="020F0302020204030204" pitchFamily="34" charset="0"/>
              </a:rPr>
              <a:t>Pick</a:t>
            </a:r>
            <a:endParaRPr lang="nl-NL" sz="4400" dirty="0">
              <a:latin typeface="Calibri Light" panose="020F03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916832"/>
            <a:ext cx="8280920" cy="482453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 err="1">
                <a:latin typeface="Calibri Light" panose="020F0302020204030204" pitchFamily="34" charset="0"/>
              </a:rPr>
              <a:t>Frontotemporale</a:t>
            </a:r>
            <a:r>
              <a:rPr lang="nl-NL" sz="2400" b="1" dirty="0">
                <a:latin typeface="Calibri Light" panose="020F0302020204030204" pitchFamily="34" charset="0"/>
              </a:rPr>
              <a:t> dementie = afsterven van hersencellen in frontaal en temporale hersenkwab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Alleen de frontaalkwab (persoonlijkheid en gedrag) en de temporaalkwab (taal en spraak) aangetast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Oorzaak is afwijking op chromosoom 17, dus erfelijk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Verandering persoonlijkheid en gedrag</a:t>
            </a:r>
          </a:p>
          <a:p>
            <a:pPr lvl="2">
              <a:buFont typeface="Wingdings" pitchFamily="2" charset="2"/>
              <a:buChar char="§"/>
            </a:pPr>
            <a:r>
              <a:rPr lang="nl-NL" sz="2000" b="1" dirty="0">
                <a:latin typeface="Calibri Light" panose="020F0302020204030204" pitchFamily="34" charset="0"/>
              </a:rPr>
              <a:t>Ontremming</a:t>
            </a:r>
          </a:p>
          <a:p>
            <a:pPr lvl="2">
              <a:buFont typeface="Wingdings" pitchFamily="2" charset="2"/>
              <a:buChar char="§"/>
            </a:pPr>
            <a:r>
              <a:rPr lang="nl-NL" sz="2000" b="1" dirty="0">
                <a:latin typeface="Calibri Light" panose="020F0302020204030204" pitchFamily="34" charset="0"/>
              </a:rPr>
              <a:t>Verlies van initiatief</a:t>
            </a:r>
          </a:p>
          <a:p>
            <a:pPr lvl="2">
              <a:buFont typeface="Wingdings" pitchFamily="2" charset="2"/>
              <a:buChar char="§"/>
            </a:pPr>
            <a:r>
              <a:rPr lang="nl-NL" sz="2000" b="1" dirty="0">
                <a:latin typeface="Calibri Light" panose="020F0302020204030204" pitchFamily="34" charset="0"/>
              </a:rPr>
              <a:t>Minder persoonlijke hygiëne</a:t>
            </a:r>
          </a:p>
          <a:p>
            <a:pPr lvl="2">
              <a:buFont typeface="Wingdings" pitchFamily="2" charset="2"/>
              <a:buChar char="§"/>
            </a:pPr>
            <a:r>
              <a:rPr lang="nl-NL" sz="2000" b="1" dirty="0">
                <a:latin typeface="Calibri Light" panose="020F0302020204030204" pitchFamily="34" charset="0"/>
              </a:rPr>
              <a:t>Dwangmatig gedrag</a:t>
            </a:r>
          </a:p>
          <a:p>
            <a:pPr lvl="2">
              <a:buFont typeface="Wingdings" pitchFamily="2" charset="2"/>
              <a:buChar char="§"/>
            </a:pPr>
            <a:r>
              <a:rPr lang="nl-NL" sz="2000" b="1" dirty="0">
                <a:latin typeface="Calibri Light" panose="020F0302020204030204" pitchFamily="34" charset="0"/>
              </a:rPr>
              <a:t>Onverschilligheid</a:t>
            </a:r>
          </a:p>
          <a:p>
            <a:pPr lvl="2">
              <a:buFont typeface="Wingdings" pitchFamily="2" charset="2"/>
              <a:buChar char="§"/>
            </a:pPr>
            <a:r>
              <a:rPr lang="nl-NL" sz="2000" b="1" dirty="0">
                <a:latin typeface="Calibri Light" panose="020F0302020204030204" pitchFamily="34" charset="0"/>
              </a:rPr>
              <a:t>Onrust </a:t>
            </a:r>
          </a:p>
        </p:txBody>
      </p:sp>
    </p:spTree>
    <p:extLst>
      <p:ext uri="{BB962C8B-B14F-4D97-AF65-F5344CB8AC3E}">
        <p14:creationId xmlns:p14="http://schemas.microsoft.com/office/powerpoint/2010/main" val="80199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0210" y="692696"/>
            <a:ext cx="6377940" cy="1293028"/>
          </a:xfrm>
        </p:spPr>
        <p:txBody>
          <a:bodyPr>
            <a:normAutofit/>
          </a:bodyPr>
          <a:lstStyle/>
          <a:p>
            <a:pPr algn="ctr"/>
            <a:r>
              <a:rPr lang="nl-NL" sz="4400" dirty="0">
                <a:latin typeface="Calibri Light" panose="020F0302020204030204" pitchFamily="34" charset="0"/>
              </a:rPr>
              <a:t>Ziekte van </a:t>
            </a:r>
            <a:r>
              <a:rPr lang="nl-NL" sz="4400" dirty="0" err="1">
                <a:latin typeface="Calibri Light" panose="020F0302020204030204" pitchFamily="34" charset="0"/>
              </a:rPr>
              <a:t>Pick</a:t>
            </a:r>
            <a:endParaRPr lang="nl-NL" sz="4400" dirty="0">
              <a:latin typeface="Calibri Light" panose="020F03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844824"/>
            <a:ext cx="8075240" cy="47525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b="1" dirty="0">
                <a:latin typeface="Calibri Light" panose="020F0302020204030204" pitchFamily="34" charset="0"/>
              </a:rPr>
              <a:t>Moeite met het vinden van woorden; de patiënt gebruikt bijvoorbeeld steeds hetzelfde woord voor allerlei verschillende dingen. 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b="1" dirty="0">
                <a:latin typeface="Calibri Light" panose="020F0302020204030204" pitchFamily="34" charset="0"/>
              </a:rPr>
              <a:t>Moeite met het ordenen van losse woorden tot een zin.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b="1" dirty="0">
                <a:latin typeface="Calibri Light" panose="020F0302020204030204" pitchFamily="34" charset="0"/>
              </a:rPr>
              <a:t>Blijven hangen bij een onderwerp (persevereren).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b="1" dirty="0">
                <a:latin typeface="Calibri Light" panose="020F0302020204030204" pitchFamily="34" charset="0"/>
              </a:rPr>
              <a:t>Nazeggen, bijvoorbeeld als hem iets wordt gevraagd de vraag herhalen (echolalie).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b="1" dirty="0">
                <a:latin typeface="Calibri Light" panose="020F0302020204030204" pitchFamily="34" charset="0"/>
              </a:rPr>
              <a:t>Binnen enkele jaren spreekt de patiënt helemaal niet meer.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000" b="1" dirty="0">
                <a:latin typeface="Calibri Light" panose="020F0302020204030204" pitchFamily="34" charset="0"/>
              </a:rPr>
              <a:t>Het begrijpen van taal blijft over het algemeen lang gespaard</a:t>
            </a:r>
            <a:r>
              <a:rPr lang="nl-NL" sz="2000" b="1" dirty="0"/>
              <a:t>.</a:t>
            </a:r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7355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Calibri Light" panose="020F0302020204030204" pitchFamily="34" charset="0"/>
              </a:rPr>
              <a:t>Een zorgvrager met </a:t>
            </a:r>
            <a:r>
              <a:rPr lang="nl-NL" dirty="0" err="1">
                <a:latin typeface="Calibri Light" panose="020F0302020204030204" pitchFamily="34" charset="0"/>
              </a:rPr>
              <a:t>frontotemportale</a:t>
            </a:r>
            <a:r>
              <a:rPr lang="nl-NL" dirty="0">
                <a:latin typeface="Calibri Light" panose="020F0302020204030204" pitchFamily="34" charset="0"/>
              </a:rPr>
              <a:t> dementie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buFont typeface="Wingdings" pitchFamily="2" charset="2"/>
              <a:buChar char="§"/>
            </a:pPr>
            <a:r>
              <a:rPr lang="nl-NL" dirty="0">
                <a:hlinkClick r:id="rId2"/>
              </a:rPr>
              <a:t>http://www.youtube.com/watch?v=_VSEXDsHtx4&amp;feature=related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0760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764373"/>
            <a:ext cx="7650048" cy="1293028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Calibri Light" panose="020F0302020204030204" pitchFamily="34" charset="0"/>
              </a:rPr>
              <a:t>Ziekte van </a:t>
            </a:r>
            <a:r>
              <a:rPr lang="nl-NL" sz="4400" dirty="0" err="1">
                <a:latin typeface="Calibri Light" panose="020F0302020204030204" pitchFamily="34" charset="0"/>
              </a:rPr>
              <a:t>Creutzfeldt</a:t>
            </a:r>
            <a:r>
              <a:rPr lang="nl-NL" sz="4400" dirty="0">
                <a:latin typeface="Calibri Light" panose="020F0302020204030204" pitchFamily="34" charset="0"/>
              </a:rPr>
              <a:t> Jakob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Zeldzame hersenziekte waarbij hersencellen in een snel tempo afsterven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Oorzaak is een eiwit (</a:t>
            </a:r>
            <a:r>
              <a:rPr lang="nl-NL" sz="2400" b="1" dirty="0" err="1">
                <a:latin typeface="Calibri Light" panose="020F0302020204030204" pitchFamily="34" charset="0"/>
              </a:rPr>
              <a:t>prion</a:t>
            </a:r>
            <a:r>
              <a:rPr lang="nl-NL" sz="2400" b="1" dirty="0">
                <a:latin typeface="Calibri Light" panose="020F0302020204030204" pitchFamily="34" charset="0"/>
              </a:rPr>
              <a:t>) dat van vorm verandert en zo ziekteverschijnselen veroorzaakt, hierdoor worden de hersenen sponsachtig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Begint met vage psychische veranderingen die lijken op overspannenheid, vervolgens treden er ernstige geheugenstoornissen op</a:t>
            </a:r>
          </a:p>
          <a:p>
            <a:pPr>
              <a:buFont typeface="Wingdings" pitchFamily="2" charset="2"/>
              <a:buChar char="§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853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764373"/>
            <a:ext cx="7722056" cy="1293028"/>
          </a:xfrm>
        </p:spPr>
        <p:txBody>
          <a:bodyPr>
            <a:normAutofit/>
          </a:bodyPr>
          <a:lstStyle/>
          <a:p>
            <a:r>
              <a:rPr lang="nl-NL" sz="4400" dirty="0">
                <a:latin typeface="Calibri Light" panose="020F0302020204030204" pitchFamily="34" charset="0"/>
              </a:rPr>
              <a:t>Ziekte van </a:t>
            </a:r>
            <a:r>
              <a:rPr lang="nl-NL" sz="4400" dirty="0" err="1">
                <a:latin typeface="Calibri Light" panose="020F0302020204030204" pitchFamily="34" charset="0"/>
              </a:rPr>
              <a:t>Creutzfeldt</a:t>
            </a:r>
            <a:r>
              <a:rPr lang="nl-NL" sz="4400" dirty="0">
                <a:latin typeface="Calibri Light" panose="020F0302020204030204" pitchFamily="34" charset="0"/>
              </a:rPr>
              <a:t> Jakob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Problemen met besturing van ledematen (</a:t>
            </a:r>
            <a:r>
              <a:rPr lang="nl-NL" sz="2400" b="1" dirty="0" err="1">
                <a:latin typeface="Calibri Light" panose="020F0302020204030204" pitchFamily="34" charset="0"/>
              </a:rPr>
              <a:t>dronkemansloop</a:t>
            </a:r>
            <a:r>
              <a:rPr lang="nl-NL" sz="2400" b="1" dirty="0">
                <a:latin typeface="Calibri Light" panose="020F030202020403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Spraak wordt steeds meer onduidelijk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Spierschokken, spierstijfheid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Incontinentie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Zorgvrager kan niet meer bewegen en spreken</a:t>
            </a:r>
          </a:p>
        </p:txBody>
      </p:sp>
    </p:spTree>
    <p:extLst>
      <p:ext uri="{BB962C8B-B14F-4D97-AF65-F5344CB8AC3E}">
        <p14:creationId xmlns:p14="http://schemas.microsoft.com/office/powerpoint/2010/main" val="25602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Korsakov</a:t>
            </a: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Ontstaat door tekort aan vitamine B1, vaak ten gevolge van slechte voedingstoestand en overmatig alcoholgebruik. </a:t>
            </a:r>
          </a:p>
          <a:p>
            <a:endParaRPr lang="nl-N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Vitamine B1 wordt niet door het lichaam geproduceerd, maar komt uit onze voeding. </a:t>
            </a:r>
          </a:p>
          <a:p>
            <a:endParaRPr lang="nl-N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Ziekte is niet progressief</a:t>
            </a:r>
          </a:p>
          <a:p>
            <a:endParaRPr lang="nl-N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https://</a:t>
            </a:r>
            <a:r>
              <a:rPr lang="nl-NL" b="1" smtClean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www.youtube.com/watch?v=UTJbC4fznmE</a:t>
            </a:r>
            <a:r>
              <a:rPr lang="nl-NL" b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nl-N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83568" y="227483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Calibri Light" panose="020F0302020204030204" pitchFamily="34" charset="0"/>
              </a:rPr>
              <a:t>Vergeetachtigheid verstoord het dagelijkse leven en functioneren niet. Iets schiet later weer te binnen.</a:t>
            </a:r>
          </a:p>
          <a:p>
            <a:endParaRPr lang="nl-NL" sz="2400" b="1" dirty="0">
              <a:latin typeface="Calibri Light" panose="020F0302020204030204" pitchFamily="34" charset="0"/>
            </a:endParaRPr>
          </a:p>
          <a:p>
            <a:r>
              <a:rPr lang="nl-NL" sz="2400" b="1" dirty="0">
                <a:latin typeface="Calibri Light" panose="020F0302020204030204" pitchFamily="34" charset="0"/>
              </a:rPr>
              <a:t>Dementie verstoort het dagelijkse leven en belemmerd het functioneren. Niet alleen de naam niet weten, maar iemand gewoon niet meer herkennen. 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907704" y="692696"/>
            <a:ext cx="6553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nl-NL" dirty="0">
                <a:latin typeface="Calibri Light" panose="020F0302020204030204" pitchFamily="34" charset="0"/>
              </a:rPr>
              <a:t>Vergeetachtigheid of dementie?</a:t>
            </a:r>
          </a:p>
        </p:txBody>
      </p:sp>
    </p:spTree>
    <p:extLst>
      <p:ext uri="{BB962C8B-B14F-4D97-AF65-F5344CB8AC3E}">
        <p14:creationId xmlns:p14="http://schemas.microsoft.com/office/powerpoint/2010/main" val="2802094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1700" y="435065"/>
            <a:ext cx="6377940" cy="1293028"/>
          </a:xfrm>
        </p:spPr>
        <p:txBody>
          <a:bodyPr/>
          <a:lstStyle/>
          <a:p>
            <a:r>
              <a:rPr lang="nl-NL" sz="44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Korsakov</a:t>
            </a: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4360" y="1700808"/>
            <a:ext cx="7955280" cy="4562832"/>
          </a:xfrm>
        </p:spPr>
        <p:txBody>
          <a:bodyPr/>
          <a:lstStyle/>
          <a:p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Kenmerken van een zorgvrager met Korsakov</a:t>
            </a:r>
          </a:p>
          <a:p>
            <a:pPr lvl="1"/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Confabuleren</a:t>
            </a:r>
          </a:p>
          <a:p>
            <a:pPr lvl="1"/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Desoriëntatie in plaats en tijd</a:t>
            </a:r>
          </a:p>
          <a:p>
            <a:pPr lvl="1"/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Faalangst </a:t>
            </a:r>
          </a:p>
          <a:p>
            <a:pPr lvl="1"/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Agressie</a:t>
            </a:r>
          </a:p>
          <a:p>
            <a:pPr lvl="1"/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Decorumverlies</a:t>
            </a:r>
          </a:p>
          <a:p>
            <a:pPr lvl="1"/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Sociale isolatie </a:t>
            </a:r>
          </a:p>
          <a:p>
            <a:pPr lvl="1"/>
            <a:endParaRPr lang="nl-N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Ondersteuning:</a:t>
            </a:r>
          </a:p>
          <a:p>
            <a:pPr lvl="1"/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Duidelijk, concreet, consequent</a:t>
            </a:r>
          </a:p>
          <a:p>
            <a:pPr lvl="1"/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Betrekken van zorgvrager bij dagelijkse zaken</a:t>
            </a:r>
          </a:p>
          <a:p>
            <a:pPr lvl="1"/>
            <a:r>
              <a:rPr lang="nl-NL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Korte zinnen gebruiken</a:t>
            </a:r>
            <a:endParaRPr lang="nl-NL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3786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6"/>
            <a:ext cx="4095898" cy="409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1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87624" y="2543354"/>
            <a:ext cx="7254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latin typeface="Calibri Light" panose="020F0302020204030204" pitchFamily="34" charset="0"/>
              </a:rPr>
              <a:t>Wat is dementie?</a:t>
            </a:r>
          </a:p>
          <a:p>
            <a:endParaRPr lang="nl-NL" sz="2400" b="1" dirty="0">
              <a:latin typeface="Calibri Light" panose="020F0302020204030204" pitchFamily="34" charset="0"/>
            </a:endParaRPr>
          </a:p>
          <a:p>
            <a:r>
              <a:rPr lang="nl-NL" sz="2400" b="1" dirty="0">
                <a:latin typeface="Calibri Light" panose="020F0302020204030204" pitchFamily="34" charset="0"/>
              </a:rPr>
              <a:t>Dementie is een versnelde aftakeling van de hersenfuncties met minimaal 1 stoornis in de cognitieve functies die normaal functioneren verstoren.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899592" y="908720"/>
            <a:ext cx="7705328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nl-NL" dirty="0">
                <a:latin typeface="Calibri Light" panose="020F0302020204030204" pitchFamily="34" charset="0"/>
              </a:rPr>
              <a:t>Dementie: oorzaak en gevolg</a:t>
            </a:r>
          </a:p>
        </p:txBody>
      </p:sp>
    </p:spTree>
    <p:extLst>
      <p:ext uri="{BB962C8B-B14F-4D97-AF65-F5344CB8AC3E}">
        <p14:creationId xmlns:p14="http://schemas.microsoft.com/office/powerpoint/2010/main" val="39599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63688" y="2276872"/>
            <a:ext cx="6462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Afasie: taalstoornis waarbij men niet meer begrijpt wat er gezegd wordt.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Apraxie: verminderd vermogen om handelingen uit te voeren.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Agnosie: het niet meer kunnen herkennen van voorwerpen 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981730" y="764704"/>
            <a:ext cx="6553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nl-NL" dirty="0">
                <a:latin typeface="Calibri Light" panose="020F0302020204030204" pitchFamily="34" charset="0"/>
              </a:rPr>
              <a:t>Stoornissen in cognitieve functies</a:t>
            </a:r>
          </a:p>
        </p:txBody>
      </p:sp>
    </p:spTree>
    <p:extLst>
      <p:ext uri="{BB962C8B-B14F-4D97-AF65-F5344CB8AC3E}">
        <p14:creationId xmlns:p14="http://schemas.microsoft.com/office/powerpoint/2010/main" val="53397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259632" y="1836051"/>
            <a:ext cx="71561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Ziekte van Alzheimer (70% </a:t>
            </a:r>
            <a:r>
              <a:rPr lang="nl-NL" sz="2400" b="1" dirty="0" err="1">
                <a:latin typeface="Calibri Light" panose="020F0302020204030204" pitchFamily="34" charset="0"/>
              </a:rPr>
              <a:t>vd</a:t>
            </a:r>
            <a:r>
              <a:rPr lang="nl-NL" sz="2400" b="1" dirty="0">
                <a:latin typeface="Calibri Light" panose="020F0302020204030204" pitchFamily="34" charset="0"/>
              </a:rPr>
              <a:t> gevallen)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Vasculaire dementie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400" b="1" dirty="0" err="1">
                <a:latin typeface="Calibri Light" panose="020F0302020204030204" pitchFamily="34" charset="0"/>
              </a:rPr>
              <a:t>Lewy</a:t>
            </a:r>
            <a:r>
              <a:rPr lang="nl-NL" sz="2400" b="1" dirty="0">
                <a:latin typeface="Calibri Light" panose="020F0302020204030204" pitchFamily="34" charset="0"/>
              </a:rPr>
              <a:t> Body dementie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nl-NL" sz="2400" b="1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Combinatie Alzheimer &amp; syndroom van Down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l-NL" sz="2400" b="1" i="1" dirty="0">
              <a:latin typeface="Calibri Light" panose="020F03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Preseniele dementie (voor 65</a:t>
            </a:r>
            <a:r>
              <a:rPr lang="nl-NL" sz="2400" b="1" baseline="30000" dirty="0">
                <a:latin typeface="Calibri Light" panose="020F0302020204030204" pitchFamily="34" charset="0"/>
              </a:rPr>
              <a:t>e</a:t>
            </a:r>
            <a:r>
              <a:rPr lang="nl-NL" sz="2400" b="1" dirty="0">
                <a:latin typeface="Calibri Light" panose="020F0302020204030204" pitchFamily="34" charset="0"/>
              </a:rPr>
              <a:t> jaar):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nl-NL" sz="2400" b="1" dirty="0" smtClean="0">
                <a:latin typeface="Calibri Light" panose="020F0302020204030204" pitchFamily="34" charset="0"/>
              </a:rPr>
              <a:t>Ziekte </a:t>
            </a:r>
            <a:r>
              <a:rPr lang="nl-NL" sz="2400" b="1" dirty="0">
                <a:latin typeface="Calibri Light" panose="020F0302020204030204" pitchFamily="34" charset="0"/>
              </a:rPr>
              <a:t>van </a:t>
            </a:r>
            <a:r>
              <a:rPr lang="nl-NL" sz="2400" b="1" dirty="0" smtClean="0">
                <a:latin typeface="Calibri Light" panose="020F0302020204030204" pitchFamily="34" charset="0"/>
              </a:rPr>
              <a:t>Creutzfeldt-Jakob</a:t>
            </a:r>
          </a:p>
          <a:p>
            <a:pPr marL="1371600" lvl="2" indent="-457200">
              <a:buFont typeface="Wingdings" panose="05000000000000000000" pitchFamily="2" charset="2"/>
              <a:buChar char="ü"/>
            </a:pPr>
            <a:r>
              <a:rPr lang="nl-NL" sz="2400" b="1" dirty="0" smtClean="0">
                <a:latin typeface="Calibri Light" panose="020F0302020204030204" pitchFamily="34" charset="0"/>
              </a:rPr>
              <a:t>Ziekte </a:t>
            </a:r>
            <a:r>
              <a:rPr lang="nl-NL" sz="2400" b="1" dirty="0">
                <a:latin typeface="Calibri Light" panose="020F0302020204030204" pitchFamily="34" charset="0"/>
              </a:rPr>
              <a:t>van Pick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081088" y="692696"/>
            <a:ext cx="8062912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nl-NL" smtClean="0">
                <a:latin typeface="Calibri Light" panose="020F0302020204030204" pitchFamily="34" charset="0"/>
              </a:rPr>
              <a:t>Vormen </a:t>
            </a:r>
            <a:r>
              <a:rPr lang="nl-NL" dirty="0">
                <a:latin typeface="Calibri Light" panose="020F0302020204030204" pitchFamily="34" charset="0"/>
              </a:rPr>
              <a:t>van dementie</a:t>
            </a:r>
          </a:p>
        </p:txBody>
      </p:sp>
    </p:spTree>
    <p:extLst>
      <p:ext uri="{BB962C8B-B14F-4D97-AF65-F5344CB8AC3E}">
        <p14:creationId xmlns:p14="http://schemas.microsoft.com/office/powerpoint/2010/main" val="154768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2"/>
          <p:cNvSpPr txBox="1">
            <a:spLocks/>
          </p:cNvSpPr>
          <p:nvPr/>
        </p:nvSpPr>
        <p:spPr bwMode="auto">
          <a:xfrm>
            <a:off x="899592" y="1772816"/>
            <a:ext cx="804806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C8228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Moeite met nieuwe dingen aanleren of onthouden. (spullen kwijtraken)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Achteruitgang kortetermijngeheugen.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Achteruitgang langetermijngeheugen.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Desoriëntatie in tijd: zich niet herinneren welke dag, week, maand of jaar het is.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Desoriëntatie in plaats: zich niet herinneren waar iemand is, woont enzovoort.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Desoriëntatie in persoon: zich niet herinneren wie iemand is, ook familie en naasten niet.</a:t>
            </a:r>
          </a:p>
          <a:p>
            <a:pPr>
              <a:buFont typeface="Wingdings" pitchFamily="2" charset="2"/>
              <a:buChar char="§"/>
            </a:pPr>
            <a:endParaRPr lang="nl-NL" sz="2400" b="1" dirty="0"/>
          </a:p>
          <a:p>
            <a:endParaRPr lang="nl-NL" sz="35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1081088" y="587585"/>
            <a:ext cx="8062912" cy="1152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nl-NL" dirty="0">
                <a:latin typeface="Calibri Light" panose="020F0302020204030204" pitchFamily="34" charset="0"/>
              </a:rPr>
              <a:t>Verschijnselen van dementie</a:t>
            </a:r>
          </a:p>
        </p:txBody>
      </p:sp>
    </p:spTree>
    <p:extLst>
      <p:ext uri="{BB962C8B-B14F-4D97-AF65-F5344CB8AC3E}">
        <p14:creationId xmlns:p14="http://schemas.microsoft.com/office/powerpoint/2010/main" val="416825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2"/>
          <p:cNvSpPr txBox="1">
            <a:spLocks/>
          </p:cNvSpPr>
          <p:nvPr/>
        </p:nvSpPr>
        <p:spPr bwMode="auto">
          <a:xfrm>
            <a:off x="683568" y="1988840"/>
            <a:ext cx="846043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C8228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Verstoord denkvermogen: de zorgvrager kan niet meer lezen, schrijven, beslissingen nemen.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Verstoord inschattingsvermogen: teveel kopen in de supermarkt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Stemmingswisselingen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Terugtrekken uit sociale activiteiten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Decorumverlies: geen besef meer van waarden en normen.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Onrust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081088" y="476671"/>
            <a:ext cx="8062912" cy="15121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l"/>
            <a:r>
              <a:rPr lang="nl-NL" dirty="0">
                <a:latin typeface="Calibri Light" panose="020F0302020204030204" pitchFamily="34" charset="0"/>
              </a:rPr>
              <a:t>Verschijnselen dementie vervolg</a:t>
            </a:r>
          </a:p>
        </p:txBody>
      </p:sp>
    </p:spTree>
    <p:extLst>
      <p:ext uri="{BB962C8B-B14F-4D97-AF65-F5344CB8AC3E}">
        <p14:creationId xmlns:p14="http://schemas.microsoft.com/office/powerpoint/2010/main" val="3057150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Weet je dat niet meer? </a:t>
            </a:r>
            <a:endParaRPr lang="nl-NL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>
              <a:hlinkClick r:id="rId2"/>
            </a:endParaRPr>
          </a:p>
          <a:p>
            <a:pPr>
              <a:buFont typeface="Wingdings" pitchFamily="2" charset="2"/>
              <a:buChar char="§"/>
            </a:pPr>
            <a:endParaRPr lang="nl-NL" dirty="0">
              <a:hlinkClick r:id="rId2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nl-NL" dirty="0">
                <a:latin typeface="Calibri Light" panose="020F0302020204030204" pitchFamily="34" charset="0"/>
                <a:hlinkClick r:id="rId2"/>
              </a:rPr>
              <a:t>http://www.youtube.com/watch?v=VMYj9wQpCNM&amp;feature=related</a:t>
            </a:r>
            <a:endParaRPr lang="nl-NL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9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2"/>
          <p:cNvSpPr txBox="1">
            <a:spLocks/>
          </p:cNvSpPr>
          <p:nvPr/>
        </p:nvSpPr>
        <p:spPr bwMode="auto">
          <a:xfrm>
            <a:off x="899592" y="1988840"/>
            <a:ext cx="8136904" cy="427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4572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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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D4E336"/>
              </a:buClr>
              <a:buSzPct val="80000"/>
              <a:buFont typeface="Wingdings" pitchFamily="2" charset="2"/>
              <a:buChar char="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0C8228"/>
              </a:buClr>
              <a:buSzPct val="80000"/>
              <a:buFont typeface="Wingdings" pitchFamily="2" charset="2"/>
              <a:buChar char="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C0EDA8"/>
              </a:buClr>
              <a:buSzPct val="80000"/>
              <a:buFont typeface="Wingdings" pitchFamily="2" charset="2"/>
              <a:buChar char="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-457200" algn="l" defTabSz="914400" rtl="0" eaLnBrk="1" latinLnBrk="0" hangingPunct="1">
              <a:spcBef>
                <a:spcPts val="1200"/>
              </a:spcBef>
              <a:buClr>
                <a:schemeClr val="accent6"/>
              </a:buClr>
              <a:buSzPct val="90000"/>
              <a:buFont typeface="Wingdings" pitchFamily="2" charset="2"/>
              <a:buChar char="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indent="-457200" algn="l" defTabSz="914400" rtl="0" eaLnBrk="1" latinLnBrk="0" hangingPunct="1">
              <a:spcBef>
                <a:spcPts val="1200"/>
              </a:spcBef>
              <a:buClr>
                <a:schemeClr val="accent1"/>
              </a:buClr>
              <a:buSzPct val="70000"/>
              <a:buFont typeface="Wingdings" pitchFamily="2" charset="2"/>
              <a:buChar char="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indent="-457200" algn="l" defTabSz="914400" rtl="0" eaLnBrk="1" latinLnBrk="0" hangingPunct="1">
              <a:spcBef>
                <a:spcPts val="1200"/>
              </a:spcBef>
              <a:buClr>
                <a:schemeClr val="accent3"/>
              </a:buClr>
              <a:buFont typeface="Courier New" pitchFamily="49" charset="0"/>
              <a:buChar char="o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-457200" algn="l" defTabSz="914400" rtl="0" eaLnBrk="1" latinLnBrk="0" hangingPunct="1">
              <a:spcBef>
                <a:spcPts val="12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Plaques en </a:t>
            </a:r>
            <a:r>
              <a:rPr lang="nl-NL" sz="2400" b="1" dirty="0" err="1">
                <a:latin typeface="Calibri Light" panose="020F0302020204030204" pitchFamily="34" charset="0"/>
              </a:rPr>
              <a:t>tangles</a:t>
            </a:r>
            <a:r>
              <a:rPr lang="nl-NL" sz="2400" b="1" dirty="0">
                <a:latin typeface="Calibri Light" panose="020F0302020204030204" pitchFamily="34" charset="0"/>
              </a:rPr>
              <a:t> van eiwitten in de hersenen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Stoornis in contact tussen hersengebieden en versturen en ontvangen van signalen.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Verschrompeling hersenen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>
                <a:latin typeface="Calibri Light" panose="020F0302020204030204" pitchFamily="34" charset="0"/>
              </a:rPr>
              <a:t>Verschijnselen niet duidelijk aanwezig, worden langzaamaan steeds duidelijker </a:t>
            </a:r>
          </a:p>
          <a:p>
            <a:pPr marL="342900" indent="-342900">
              <a:buFont typeface="Wingdings" pitchFamily="2" charset="2"/>
              <a:buChar char="§"/>
            </a:pPr>
            <a:endParaRPr lang="nl-NL" sz="2400" b="1" dirty="0"/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936588" y="836712"/>
            <a:ext cx="8062912" cy="85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4400" kern="1200" cap="small" spc="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nl-NL" dirty="0">
                <a:latin typeface="Calibri Light" panose="020F0302020204030204" pitchFamily="34" charset="0"/>
              </a:rPr>
              <a:t>De ziekte van Alzheimer</a:t>
            </a:r>
          </a:p>
        </p:txBody>
      </p:sp>
    </p:spTree>
    <p:extLst>
      <p:ext uri="{BB962C8B-B14F-4D97-AF65-F5344CB8AC3E}">
        <p14:creationId xmlns:p14="http://schemas.microsoft.com/office/powerpoint/2010/main" val="2441723071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441</TotalTime>
  <Words>750</Words>
  <Application>Microsoft Office PowerPoint</Application>
  <PresentationFormat>Diavoorstelling (4:3)</PresentationFormat>
  <Paragraphs>129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Wingdings</vt:lpstr>
      <vt:lpstr>Condensspoor</vt:lpstr>
      <vt:lpstr>MODULE 07 GERIATRIE EN DEMENTIE  PPt dementie 1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Weet je dat niet meer? </vt:lpstr>
      <vt:lpstr>PowerPoint-presentatie</vt:lpstr>
      <vt:lpstr>PowerPoint-presentatie</vt:lpstr>
      <vt:lpstr>PowerPoint-presentatie</vt:lpstr>
      <vt:lpstr>PowerPoint-presentatie</vt:lpstr>
      <vt:lpstr>Preseniele dementie</vt:lpstr>
      <vt:lpstr>Ziekte van Pick</vt:lpstr>
      <vt:lpstr>Ziekte van Pick</vt:lpstr>
      <vt:lpstr>Een zorgvrager met frontotemportale dementie </vt:lpstr>
      <vt:lpstr>Ziekte van Creutzfeldt Jakob</vt:lpstr>
      <vt:lpstr>Ziekte van Creutzfeldt Jakob</vt:lpstr>
      <vt:lpstr>Korsakov</vt:lpstr>
      <vt:lpstr>Korsakov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 2.4 Begeleiden bij verliesverwerking</dc:title>
  <dc:creator>Gebruiker</dc:creator>
  <cp:lastModifiedBy>Maessen, Joyce</cp:lastModifiedBy>
  <cp:revision>34</cp:revision>
  <dcterms:created xsi:type="dcterms:W3CDTF">2012-11-11T14:38:07Z</dcterms:created>
  <dcterms:modified xsi:type="dcterms:W3CDTF">2017-03-23T10:22:09Z</dcterms:modified>
</cp:coreProperties>
</file>